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00CF00"/>
    <a:srgbClr val="173DFF"/>
    <a:srgbClr val="FFFFFF"/>
    <a:srgbClr val="FE0000"/>
    <a:srgbClr val="FFC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69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>
            <a:extLst>
              <a:ext uri="{FF2B5EF4-FFF2-40B4-BE49-F238E27FC236}">
                <a16:creationId xmlns:a16="http://schemas.microsoft.com/office/drawing/2014/main" id="{96E6ADB1-7DD4-D335-CE4D-63963EAB7AB3}"/>
              </a:ext>
            </a:extLst>
          </p:cNvPr>
          <p:cNvSpPr/>
          <p:nvPr userDrawn="1"/>
        </p:nvSpPr>
        <p:spPr>
          <a:xfrm>
            <a:off x="0" y="0"/>
            <a:ext cx="3752850" cy="6858000"/>
          </a:xfrm>
          <a:prstGeom prst="rect">
            <a:avLst/>
          </a:prstGeom>
          <a:solidFill>
            <a:srgbClr val="00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Lágrima 30">
            <a:extLst>
              <a:ext uri="{FF2B5EF4-FFF2-40B4-BE49-F238E27FC236}">
                <a16:creationId xmlns:a16="http://schemas.microsoft.com/office/drawing/2014/main" id="{F5FA3991-01F1-6558-C530-B3ACF5976941}"/>
              </a:ext>
            </a:extLst>
          </p:cNvPr>
          <p:cNvSpPr/>
          <p:nvPr userDrawn="1"/>
        </p:nvSpPr>
        <p:spPr>
          <a:xfrm>
            <a:off x="280995" y="1181318"/>
            <a:ext cx="4424355" cy="4524915"/>
          </a:xfrm>
          <a:prstGeom prst="teardrop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Forma Livre: Forma 34">
            <a:extLst>
              <a:ext uri="{FF2B5EF4-FFF2-40B4-BE49-F238E27FC236}">
                <a16:creationId xmlns:a16="http://schemas.microsoft.com/office/drawing/2014/main" id="{8B1A3727-D904-92C3-19ED-A3A900D619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88152" y="1295620"/>
            <a:ext cx="4171940" cy="4266762"/>
          </a:xfrm>
          <a:custGeom>
            <a:avLst/>
            <a:gdLst>
              <a:gd name="connsiteX0" fmla="*/ 2085970 w 4171940"/>
              <a:gd name="connsiteY0" fmla="*/ 0 h 4266762"/>
              <a:gd name="connsiteX1" fmla="*/ 4171940 w 4171940"/>
              <a:gd name="connsiteY1" fmla="*/ 0 h 4266762"/>
              <a:gd name="connsiteX2" fmla="*/ 4171940 w 4171940"/>
              <a:gd name="connsiteY2" fmla="*/ 2133381 h 4266762"/>
              <a:gd name="connsiteX3" fmla="*/ 2085970 w 4171940"/>
              <a:gd name="connsiteY3" fmla="*/ 4266762 h 4266762"/>
              <a:gd name="connsiteX4" fmla="*/ 0 w 4171940"/>
              <a:gd name="connsiteY4" fmla="*/ 2133381 h 4266762"/>
              <a:gd name="connsiteX5" fmla="*/ 2085970 w 4171940"/>
              <a:gd name="connsiteY5" fmla="*/ 0 h 426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71940" h="4266762">
                <a:moveTo>
                  <a:pt x="2085970" y="0"/>
                </a:moveTo>
                <a:lnTo>
                  <a:pt x="4171940" y="0"/>
                </a:lnTo>
                <a:lnTo>
                  <a:pt x="4171940" y="2133381"/>
                </a:lnTo>
                <a:cubicBezTo>
                  <a:pt x="4171940" y="3311615"/>
                  <a:pt x="3238019" y="4266762"/>
                  <a:pt x="2085970" y="4266762"/>
                </a:cubicBezTo>
                <a:cubicBezTo>
                  <a:pt x="933921" y="4266762"/>
                  <a:pt x="0" y="3311615"/>
                  <a:pt x="0" y="2133381"/>
                </a:cubicBezTo>
                <a:cubicBezTo>
                  <a:pt x="0" y="955147"/>
                  <a:pt x="933921" y="0"/>
                  <a:pt x="2085970" y="0"/>
                </a:cubicBezTo>
                <a:close/>
              </a:path>
            </a:pathLst>
          </a:custGeom>
          <a:noFill/>
        </p:spPr>
        <p:txBody>
          <a:bodyPr wrap="square">
            <a:noAutofit/>
          </a:bodyPr>
          <a:lstStyle/>
          <a:p>
            <a:endParaRPr lang="pt-BR" dirty="0"/>
          </a:p>
        </p:txBody>
      </p:sp>
      <p:sp>
        <p:nvSpPr>
          <p:cNvPr id="38" name="Triângulo isósceles 37">
            <a:extLst>
              <a:ext uri="{FF2B5EF4-FFF2-40B4-BE49-F238E27FC236}">
                <a16:creationId xmlns:a16="http://schemas.microsoft.com/office/drawing/2014/main" id="{DA8E03F5-10E9-7384-96D1-0ED493DF7929}"/>
              </a:ext>
            </a:extLst>
          </p:cNvPr>
          <p:cNvSpPr/>
          <p:nvPr userDrawn="1"/>
        </p:nvSpPr>
        <p:spPr>
          <a:xfrm rot="18558704">
            <a:off x="6014311" y="-76201"/>
            <a:ext cx="2838450" cy="2724150"/>
          </a:xfrm>
          <a:prstGeom prst="triangle">
            <a:avLst/>
          </a:prstGeom>
          <a:noFill/>
          <a:ln>
            <a:solidFill>
              <a:srgbClr val="FFCF00">
                <a:alpha val="73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9" name="Triângulo isósceles 38">
            <a:extLst>
              <a:ext uri="{FF2B5EF4-FFF2-40B4-BE49-F238E27FC236}">
                <a16:creationId xmlns:a16="http://schemas.microsoft.com/office/drawing/2014/main" id="{1C32F1CB-CBCA-E9FE-F084-ECEAA4651C48}"/>
              </a:ext>
            </a:extLst>
          </p:cNvPr>
          <p:cNvSpPr/>
          <p:nvPr userDrawn="1"/>
        </p:nvSpPr>
        <p:spPr>
          <a:xfrm rot="13880284">
            <a:off x="7500651" y="3564781"/>
            <a:ext cx="2838450" cy="2724150"/>
          </a:xfrm>
          <a:prstGeom prst="triangle">
            <a:avLst/>
          </a:prstGeom>
          <a:noFill/>
          <a:ln>
            <a:solidFill>
              <a:srgbClr val="FE0000">
                <a:alpha val="3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595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nodePh="1" p14:presetBounceEnd="48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1" grpId="0" animBg="1"/>
          <p:bldP spid="3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31" grpId="0" animBg="1"/>
          <p:bldP spid="35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C718A3-A2EB-5230-FB12-1FAB7A73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9AA0B6E-B9E3-CDED-07D6-52F858C4D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2964800-8144-B9ED-0763-C145A521D6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3EDBDF-F1A5-CCD3-71D5-3CE030876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2FC360-2442-C350-DC15-FEA765C40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1337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362611D-1FBD-EDA0-6F18-A04E37259C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A61139C-B519-C52F-5F1F-0B7B6AD2FD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0D00E1-2E42-1938-CD51-8D050A02BE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4DC8C2-9856-4B5C-1B35-B4A1973EE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A7AE855-66FF-EA6F-7045-CFF2019B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6940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0EB89D47-9611-99CB-C13D-198E337627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A56E1C"/>
              </a:clrFrom>
              <a:clrTo>
                <a:srgbClr val="A56E1C">
                  <a:alpha val="0"/>
                </a:srgbClr>
              </a:clrTo>
            </a:clrChange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38" y="2918301"/>
            <a:ext cx="2116771" cy="2227348"/>
          </a:xfrm>
          <a:prstGeom prst="ellipse">
            <a:avLst/>
          </a:prstGeom>
          <a:noFill/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1302CC85-DC4D-D716-4C9B-B93682DAC18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A56E1C"/>
              </a:clrFrom>
              <a:clrTo>
                <a:srgbClr val="A56E1C">
                  <a:alpha val="0"/>
                </a:srgbClr>
              </a:clrTo>
            </a:clrChange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856" y="177376"/>
            <a:ext cx="2116771" cy="2227348"/>
          </a:xfrm>
          <a:prstGeom prst="ellipse">
            <a:avLst/>
          </a:prstGeom>
          <a:noFill/>
        </p:spPr>
      </p:pic>
      <p:sp>
        <p:nvSpPr>
          <p:cNvPr id="14" name="Elipse 13">
            <a:extLst>
              <a:ext uri="{FF2B5EF4-FFF2-40B4-BE49-F238E27FC236}">
                <a16:creationId xmlns:a16="http://schemas.microsoft.com/office/drawing/2014/main" id="{C9AB81BA-EC10-D24F-4D98-FB7956BBD605}"/>
              </a:ext>
            </a:extLst>
          </p:cNvPr>
          <p:cNvSpPr/>
          <p:nvPr userDrawn="1"/>
        </p:nvSpPr>
        <p:spPr>
          <a:xfrm>
            <a:off x="11695362" y="6000750"/>
            <a:ext cx="1068138" cy="1314450"/>
          </a:xfrm>
          <a:prstGeom prst="ellipse">
            <a:avLst/>
          </a:prstGeom>
          <a:solidFill>
            <a:srgbClr val="FFC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E8688286-5ABD-8CE3-2FA0-0A642E61AC03}"/>
              </a:ext>
            </a:extLst>
          </p:cNvPr>
          <p:cNvGrpSpPr/>
          <p:nvPr userDrawn="1"/>
        </p:nvGrpSpPr>
        <p:grpSpPr>
          <a:xfrm>
            <a:off x="1039299" y="274264"/>
            <a:ext cx="3630147" cy="1654352"/>
            <a:chOff x="4343725" y="3409350"/>
            <a:chExt cx="3630147" cy="1654352"/>
          </a:xfrm>
        </p:grpSpPr>
        <p:sp>
          <p:nvSpPr>
            <p:cNvPr id="2" name="CaixaDeTexto 1">
              <a:extLst>
                <a:ext uri="{FF2B5EF4-FFF2-40B4-BE49-F238E27FC236}">
                  <a16:creationId xmlns:a16="http://schemas.microsoft.com/office/drawing/2014/main" id="{21230AF3-6697-625D-457D-3A9984C5EB20}"/>
                </a:ext>
              </a:extLst>
            </p:cNvPr>
            <p:cNvSpPr txBox="1"/>
            <p:nvPr userDrawn="1"/>
          </p:nvSpPr>
          <p:spPr>
            <a:xfrm>
              <a:off x="4493771" y="3409350"/>
              <a:ext cx="333005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6000" b="1" spc="300" dirty="0">
                  <a:latin typeface="Rawline Black" panose="00000A00000000000000" pitchFamily="2" charset="0"/>
                </a:rPr>
                <a:t>BRASIL</a:t>
              </a:r>
            </a:p>
          </p:txBody>
        </p:sp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868A3976-3BED-D4A9-6F1B-859CF56E3F9D}"/>
                </a:ext>
              </a:extLst>
            </p:cNvPr>
            <p:cNvSpPr txBox="1"/>
            <p:nvPr userDrawn="1"/>
          </p:nvSpPr>
          <p:spPr>
            <a:xfrm>
              <a:off x="4343725" y="4149582"/>
              <a:ext cx="363014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b="1" spc="0" dirty="0">
                  <a:latin typeface="Rawline Black" panose="00000A00000000000000" pitchFamily="2" charset="0"/>
                </a:rPr>
                <a:t>SORRIDENTE</a:t>
              </a: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7EFDDE6E-7DB0-DD28-8E17-86EB8D9FB663}"/>
                </a:ext>
              </a:extLst>
            </p:cNvPr>
            <p:cNvSpPr txBox="1"/>
            <p:nvPr userDrawn="1"/>
          </p:nvSpPr>
          <p:spPr>
            <a:xfrm>
              <a:off x="4343725" y="4602037"/>
              <a:ext cx="363014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spc="0" dirty="0">
                  <a:latin typeface="Rawline Light" panose="00000400000000000000" pitchFamily="2" charset="0"/>
                </a:rPr>
                <a:t>Saúde Bucal no SUS</a:t>
              </a:r>
            </a:p>
          </p:txBody>
        </p:sp>
      </p:grpSp>
      <p:sp>
        <p:nvSpPr>
          <p:cNvPr id="10" name="Forma Livre: Forma 9">
            <a:extLst>
              <a:ext uri="{FF2B5EF4-FFF2-40B4-BE49-F238E27FC236}">
                <a16:creationId xmlns:a16="http://schemas.microsoft.com/office/drawing/2014/main" id="{222DA09C-D32E-D5A1-EA96-1845E566A7DF}"/>
              </a:ext>
            </a:extLst>
          </p:cNvPr>
          <p:cNvSpPr/>
          <p:nvPr userDrawn="1"/>
        </p:nvSpPr>
        <p:spPr>
          <a:xfrm>
            <a:off x="0" y="0"/>
            <a:ext cx="947624" cy="1498105"/>
          </a:xfrm>
          <a:custGeom>
            <a:avLst/>
            <a:gdLst>
              <a:gd name="connsiteX0" fmla="*/ 0 w 947624"/>
              <a:gd name="connsiteY0" fmla="*/ 0 h 1498105"/>
              <a:gd name="connsiteX1" fmla="*/ 947624 w 947624"/>
              <a:gd name="connsiteY1" fmla="*/ 0 h 1498105"/>
              <a:gd name="connsiteX2" fmla="*/ 184301 w 947624"/>
              <a:gd name="connsiteY2" fmla="*/ 1498105 h 1498105"/>
              <a:gd name="connsiteX3" fmla="*/ 0 w 947624"/>
              <a:gd name="connsiteY3" fmla="*/ 1259730 h 1498105"/>
              <a:gd name="connsiteX4" fmla="*/ 0 w 947624"/>
              <a:gd name="connsiteY4" fmla="*/ 0 h 14981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7624" h="1498105">
                <a:moveTo>
                  <a:pt x="0" y="0"/>
                </a:moveTo>
                <a:lnTo>
                  <a:pt x="947624" y="0"/>
                </a:lnTo>
                <a:lnTo>
                  <a:pt x="184301" y="1498105"/>
                </a:lnTo>
                <a:lnTo>
                  <a:pt x="0" y="125973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EF3E9F1-DE1F-61BC-E206-8B6C3C345363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345" y="2587125"/>
            <a:ext cx="3708209" cy="2690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3752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bg>
      <p:bgPr>
        <a:solidFill>
          <a:srgbClr val="FFCF00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orma Livre: Forma 16">
            <a:extLst>
              <a:ext uri="{FF2B5EF4-FFF2-40B4-BE49-F238E27FC236}">
                <a16:creationId xmlns:a16="http://schemas.microsoft.com/office/drawing/2014/main" id="{D0919E96-8A62-4E76-E7FA-7A7899380BE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514975" y="1323975"/>
            <a:ext cx="4210050" cy="4210050"/>
          </a:xfrm>
          <a:custGeom>
            <a:avLst/>
            <a:gdLst>
              <a:gd name="connsiteX0" fmla="*/ 2105025 w 4210050"/>
              <a:gd name="connsiteY0" fmla="*/ 0 h 4210050"/>
              <a:gd name="connsiteX1" fmla="*/ 4210050 w 4210050"/>
              <a:gd name="connsiteY1" fmla="*/ 2105025 h 4210050"/>
              <a:gd name="connsiteX2" fmla="*/ 2105025 w 4210050"/>
              <a:gd name="connsiteY2" fmla="*/ 4210050 h 4210050"/>
              <a:gd name="connsiteX3" fmla="*/ 0 w 4210050"/>
              <a:gd name="connsiteY3" fmla="*/ 2105025 h 4210050"/>
              <a:gd name="connsiteX4" fmla="*/ 2105025 w 4210050"/>
              <a:gd name="connsiteY4" fmla="*/ 0 h 4210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10050" h="4210050">
                <a:moveTo>
                  <a:pt x="2105025" y="0"/>
                </a:moveTo>
                <a:cubicBezTo>
                  <a:pt x="3267598" y="0"/>
                  <a:pt x="4210050" y="942452"/>
                  <a:pt x="4210050" y="2105025"/>
                </a:cubicBezTo>
                <a:cubicBezTo>
                  <a:pt x="4210050" y="3267598"/>
                  <a:pt x="3267598" y="4210050"/>
                  <a:pt x="2105025" y="4210050"/>
                </a:cubicBezTo>
                <a:cubicBezTo>
                  <a:pt x="942452" y="4210050"/>
                  <a:pt x="0" y="3267598"/>
                  <a:pt x="0" y="2105025"/>
                </a:cubicBezTo>
                <a:cubicBezTo>
                  <a:pt x="0" y="942452"/>
                  <a:pt x="942452" y="0"/>
                  <a:pt x="210502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95115924-3622-3D0F-6271-AE0BD3ED3B51}"/>
              </a:ext>
            </a:extLst>
          </p:cNvPr>
          <p:cNvSpPr/>
          <p:nvPr userDrawn="1"/>
        </p:nvSpPr>
        <p:spPr>
          <a:xfrm>
            <a:off x="7505700" y="-19050"/>
            <a:ext cx="4686300" cy="6877050"/>
          </a:xfrm>
          <a:custGeom>
            <a:avLst/>
            <a:gdLst>
              <a:gd name="connsiteX0" fmla="*/ 1387392 w 4686300"/>
              <a:gd name="connsiteY0" fmla="*/ 0 h 6877050"/>
              <a:gd name="connsiteX1" fmla="*/ 4686300 w 4686300"/>
              <a:gd name="connsiteY1" fmla="*/ 19050 h 6877050"/>
              <a:gd name="connsiteX2" fmla="*/ 4686300 w 4686300"/>
              <a:gd name="connsiteY2" fmla="*/ 6877050 h 6877050"/>
              <a:gd name="connsiteX3" fmla="*/ 0 w 4686300"/>
              <a:gd name="connsiteY3" fmla="*/ 6877050 h 6877050"/>
              <a:gd name="connsiteX4" fmla="*/ 224807 w 4686300"/>
              <a:gd name="connsiteY4" fmla="*/ 5762722 h 6877050"/>
              <a:gd name="connsiteX5" fmla="*/ 277674 w 4686300"/>
              <a:gd name="connsiteY5" fmla="*/ 5760053 h 6877050"/>
              <a:gd name="connsiteX6" fmla="*/ 2381250 w 4686300"/>
              <a:gd name="connsiteY6" fmla="*/ 3429000 h 6877050"/>
              <a:gd name="connsiteX7" fmla="*/ 1154984 w 4686300"/>
              <a:gd name="connsiteY7" fmla="*/ 1368656 h 6877050"/>
              <a:gd name="connsiteX8" fmla="*/ 1115148 w 4686300"/>
              <a:gd name="connsiteY8" fmla="*/ 1349465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86300" h="6877050">
                <a:moveTo>
                  <a:pt x="1387392" y="0"/>
                </a:moveTo>
                <a:lnTo>
                  <a:pt x="4686300" y="19050"/>
                </a:lnTo>
                <a:lnTo>
                  <a:pt x="4686300" y="6877050"/>
                </a:lnTo>
                <a:lnTo>
                  <a:pt x="0" y="6877050"/>
                </a:lnTo>
                <a:lnTo>
                  <a:pt x="224807" y="5762722"/>
                </a:lnTo>
                <a:lnTo>
                  <a:pt x="277674" y="5760053"/>
                </a:lnTo>
                <a:cubicBezTo>
                  <a:pt x="1459221" y="5640060"/>
                  <a:pt x="2381250" y="4642206"/>
                  <a:pt x="2381250" y="3429000"/>
                </a:cubicBezTo>
                <a:cubicBezTo>
                  <a:pt x="2381250" y="2539316"/>
                  <a:pt x="1885403" y="1765443"/>
                  <a:pt x="1154984" y="1368656"/>
                </a:cubicBezTo>
                <a:lnTo>
                  <a:pt x="1115148" y="1349465"/>
                </a:lnTo>
                <a:close/>
              </a:path>
            </a:pathLst>
          </a:custGeom>
          <a:solidFill>
            <a:srgbClr val="173D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19" name="Triângulo isósceles 18">
            <a:extLst>
              <a:ext uri="{FF2B5EF4-FFF2-40B4-BE49-F238E27FC236}">
                <a16:creationId xmlns:a16="http://schemas.microsoft.com/office/drawing/2014/main" id="{70AECC1E-91E3-079C-D2CC-3A95FA4379B0}"/>
              </a:ext>
            </a:extLst>
          </p:cNvPr>
          <p:cNvSpPr/>
          <p:nvPr userDrawn="1"/>
        </p:nvSpPr>
        <p:spPr>
          <a:xfrm rot="2358704">
            <a:off x="699361" y="-76201"/>
            <a:ext cx="2838450" cy="2724150"/>
          </a:xfrm>
          <a:prstGeom prst="triangle">
            <a:avLst/>
          </a:prstGeom>
          <a:noFill/>
          <a:ln>
            <a:solidFill>
              <a:srgbClr val="FFCF00">
                <a:alpha val="73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riângulo isósceles 19">
            <a:extLst>
              <a:ext uri="{FF2B5EF4-FFF2-40B4-BE49-F238E27FC236}">
                <a16:creationId xmlns:a16="http://schemas.microsoft.com/office/drawing/2014/main" id="{86D7974A-6961-9458-9E3D-34DF7F8D9397}"/>
              </a:ext>
            </a:extLst>
          </p:cNvPr>
          <p:cNvSpPr/>
          <p:nvPr userDrawn="1"/>
        </p:nvSpPr>
        <p:spPr>
          <a:xfrm rot="19280284">
            <a:off x="2185701" y="3564781"/>
            <a:ext cx="2838450" cy="2724150"/>
          </a:xfrm>
          <a:prstGeom prst="triangle">
            <a:avLst/>
          </a:prstGeom>
          <a:noFill/>
          <a:ln>
            <a:solidFill>
              <a:srgbClr val="FE0000">
                <a:alpha val="3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302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nodePh="1" p14:presetBounceEnd="48000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nodePh="1">
                                      <p:stCondLst>
                                        <p:cond delay="0"/>
                                      </p:stCondLst>
                                      <p:endCondLst>
                                        <p:cond evt="begin" delay="0">
                                          <p:tn val="5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7" grpId="0"/>
          <p:bldP spid="14" grpId="0" animBg="1"/>
        </p:bldLst>
      </p:timing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1B3413D-65A6-880A-EF35-54ED80FDD2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71" t="23224" r="34214" b="12363"/>
          <a:stretch/>
        </p:blipFill>
        <p:spPr>
          <a:xfrm>
            <a:off x="130628" y="-21843"/>
            <a:ext cx="12061372" cy="687984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4EE65CD-750A-F061-7C35-B4DFF3E78C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12558" r="30411" b="9048"/>
          <a:stretch/>
        </p:blipFill>
        <p:spPr>
          <a:xfrm>
            <a:off x="5943600" y="-21843"/>
            <a:ext cx="7105650" cy="6879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282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bg>
      <p:bgPr>
        <a:solidFill>
          <a:srgbClr val="00CF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148BBE62-BE55-E10F-DEA0-52BB596DF6DB}"/>
              </a:ext>
            </a:extLst>
          </p:cNvPr>
          <p:cNvSpPr/>
          <p:nvPr userDrawn="1"/>
        </p:nvSpPr>
        <p:spPr>
          <a:xfrm>
            <a:off x="209550" y="123825"/>
            <a:ext cx="11772900" cy="6610350"/>
          </a:xfrm>
          <a:prstGeom prst="roundRect">
            <a:avLst>
              <a:gd name="adj" fmla="val 4131"/>
            </a:avLst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riângulo isósceles 11">
            <a:extLst>
              <a:ext uri="{FF2B5EF4-FFF2-40B4-BE49-F238E27FC236}">
                <a16:creationId xmlns:a16="http://schemas.microsoft.com/office/drawing/2014/main" id="{24A92873-92A0-9057-CA90-3D1D2B61943B}"/>
              </a:ext>
            </a:extLst>
          </p:cNvPr>
          <p:cNvSpPr/>
          <p:nvPr userDrawn="1"/>
        </p:nvSpPr>
        <p:spPr>
          <a:xfrm rot="18558704">
            <a:off x="6014311" y="-76201"/>
            <a:ext cx="2838450" cy="2724150"/>
          </a:xfrm>
          <a:prstGeom prst="triangle">
            <a:avLst/>
          </a:prstGeom>
          <a:noFill/>
          <a:ln>
            <a:solidFill>
              <a:srgbClr val="FFCF00">
                <a:alpha val="73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riângulo isósceles 12">
            <a:extLst>
              <a:ext uri="{FF2B5EF4-FFF2-40B4-BE49-F238E27FC236}">
                <a16:creationId xmlns:a16="http://schemas.microsoft.com/office/drawing/2014/main" id="{D55903FD-A114-777B-2082-5AB24C5B3E3E}"/>
              </a:ext>
            </a:extLst>
          </p:cNvPr>
          <p:cNvSpPr/>
          <p:nvPr userDrawn="1"/>
        </p:nvSpPr>
        <p:spPr>
          <a:xfrm rot="13880284">
            <a:off x="7500651" y="3564781"/>
            <a:ext cx="2838450" cy="2724150"/>
          </a:xfrm>
          <a:prstGeom prst="triangle">
            <a:avLst/>
          </a:prstGeom>
          <a:noFill/>
          <a:ln>
            <a:solidFill>
              <a:srgbClr val="FE0000">
                <a:alpha val="3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Triângulo isósceles 13">
            <a:extLst>
              <a:ext uri="{FF2B5EF4-FFF2-40B4-BE49-F238E27FC236}">
                <a16:creationId xmlns:a16="http://schemas.microsoft.com/office/drawing/2014/main" id="{E5712577-910F-BE4C-802F-C091FB527A6A}"/>
              </a:ext>
            </a:extLst>
          </p:cNvPr>
          <p:cNvSpPr/>
          <p:nvPr userDrawn="1"/>
        </p:nvSpPr>
        <p:spPr>
          <a:xfrm rot="2981240">
            <a:off x="832711" y="-1"/>
            <a:ext cx="2838450" cy="2724150"/>
          </a:xfrm>
          <a:prstGeom prst="triangle">
            <a:avLst/>
          </a:prstGeom>
          <a:noFill/>
          <a:ln>
            <a:solidFill>
              <a:srgbClr val="FFCF00">
                <a:alpha val="73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Triângulo isósceles 14">
            <a:extLst>
              <a:ext uri="{FF2B5EF4-FFF2-40B4-BE49-F238E27FC236}">
                <a16:creationId xmlns:a16="http://schemas.microsoft.com/office/drawing/2014/main" id="{21D08F1E-D649-48A5-B456-DF2B45FD16F2}"/>
              </a:ext>
            </a:extLst>
          </p:cNvPr>
          <p:cNvSpPr/>
          <p:nvPr userDrawn="1"/>
        </p:nvSpPr>
        <p:spPr>
          <a:xfrm rot="19902820">
            <a:off x="2338101" y="3412381"/>
            <a:ext cx="2838450" cy="2724150"/>
          </a:xfrm>
          <a:prstGeom prst="triangle">
            <a:avLst/>
          </a:prstGeom>
          <a:noFill/>
          <a:ln>
            <a:solidFill>
              <a:srgbClr val="FE0000">
                <a:alpha val="30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9499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EA548E-06A2-C35F-CF17-6451EE043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3F6ED74-7ED1-DBF7-6020-192C06AB55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4402174-95A4-275B-A939-AC4D35D4A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8EE5EC-A0E4-14FA-BD61-4E2522B5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7602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8CCBE43-1F0A-C632-30C0-BD9B39E2B7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8C63F2F-F448-723B-955D-5BEA5D4E1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11901AD-3741-9AE6-5F67-BABB4AC8E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307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92DAA9-4F5E-FFF0-3409-7D922C31B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62A7440-249B-0219-DABE-089F07601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B5E8926-39FE-7FA5-035D-52C25D975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14BD714-F322-0E7B-E121-EF85E6E7FE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BEBCD8-E0E8-5D42-E22A-1018ED02C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6F3EA68-ABDC-0BC4-74B9-1CF848E0C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5653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2A11E0-63AD-0CCF-C7D6-9506F37F7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C57011E-A371-1792-8A22-08311F30D5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D9FA25-301A-9111-236B-D07538617F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B30681E-1313-C5BE-3795-F6F5D130DA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D1ACF92-83C5-4989-959C-43B5847705C2}" type="datetimeFigureOut">
              <a:rPr lang="pt-BR" smtClean="0"/>
              <a:t>10/10/2023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91D71D-56E2-DF73-F070-89D1AECBB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A811A71-727E-76BE-41ED-BFDC464040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A5C6A8-180E-48B1-A98D-20B4F6BFCD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0201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070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C2EBA76-ED49-E35E-8AB1-C7D2927C0A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63D96ACD-E84C-36D1-BD9F-830EAF54CA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50000">
                <a:srgbClr val="000000">
                  <a:alpha val="63000"/>
                </a:srgbClr>
              </a:gs>
              <a:gs pos="100000">
                <a:srgbClr val="000000"/>
              </a:gs>
            </a:gsLst>
            <a:lin ang="2700000" scaled="1"/>
          </a:gradFill>
          <a:ln>
            <a:noFill/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6D0AE68-37E1-DD56-8389-20D192DFAB39}"/>
              </a:ext>
            </a:extLst>
          </p:cNvPr>
          <p:cNvSpPr txBox="1"/>
          <p:nvPr/>
        </p:nvSpPr>
        <p:spPr>
          <a:xfrm>
            <a:off x="265043" y="358190"/>
            <a:ext cx="55194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00CF00"/>
                </a:solidFill>
              </a:rPr>
              <a:t>Indicadores de Desempenho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B05F08D-D9B9-1D5C-2509-DCF53807F9E6}"/>
              </a:ext>
            </a:extLst>
          </p:cNvPr>
          <p:cNvSpPr txBox="1"/>
          <p:nvPr/>
        </p:nvSpPr>
        <p:spPr>
          <a:xfrm>
            <a:off x="265043" y="819855"/>
            <a:ext cx="62776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173DFF"/>
                </a:solidFill>
                <a:latin typeface="+mj-lt"/>
              </a:rPr>
              <a:t>Equipes de Saúde Bucal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5D9C90C-FA64-822C-6F36-04D3E85021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192" t="26579" r="36769" b="20703"/>
          <a:stretch/>
        </p:blipFill>
        <p:spPr>
          <a:xfrm>
            <a:off x="10156874" y="4261539"/>
            <a:ext cx="1913205" cy="2265870"/>
          </a:xfrm>
          <a:prstGeom prst="rect">
            <a:avLst/>
          </a:prstGeom>
        </p:spPr>
      </p:pic>
      <p:grpSp>
        <p:nvGrpSpPr>
          <p:cNvPr id="4" name="Agrupar 3">
            <a:extLst>
              <a:ext uri="{FF2B5EF4-FFF2-40B4-BE49-F238E27FC236}">
                <a16:creationId xmlns:a16="http://schemas.microsoft.com/office/drawing/2014/main" id="{FE5931A8-7073-DA1D-8322-84E0EE3EEFBD}"/>
              </a:ext>
            </a:extLst>
          </p:cNvPr>
          <p:cNvGrpSpPr/>
          <p:nvPr/>
        </p:nvGrpSpPr>
        <p:grpSpPr>
          <a:xfrm>
            <a:off x="1558755" y="4669224"/>
            <a:ext cx="1856598" cy="1550409"/>
            <a:chOff x="1598511" y="4669224"/>
            <a:chExt cx="1856598" cy="1550409"/>
          </a:xfrm>
        </p:grpSpPr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488EB1E1-383D-347E-A359-99C9B92CFF18}"/>
                </a:ext>
              </a:extLst>
            </p:cNvPr>
            <p:cNvSpPr txBox="1"/>
            <p:nvPr/>
          </p:nvSpPr>
          <p:spPr>
            <a:xfrm>
              <a:off x="1598511" y="5573302"/>
              <a:ext cx="185659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dirty="0">
                  <a:solidFill>
                    <a:srgbClr val="FFCF00"/>
                  </a:solidFill>
                  <a:latin typeface="+mj-lt"/>
                </a:rPr>
                <a:t>Granja – Ceará</a:t>
              </a:r>
            </a:p>
            <a:p>
              <a:pPr algn="ctr"/>
              <a:r>
                <a:rPr lang="pt-BR" dirty="0">
                  <a:solidFill>
                    <a:srgbClr val="FFCF00"/>
                  </a:solidFill>
                  <a:latin typeface="+mj-lt"/>
                </a:rPr>
                <a:t>2023</a:t>
              </a:r>
            </a:p>
          </p:txBody>
        </p: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4A3D5D84-4B9C-9031-830B-3C72933A24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97213" y="4669224"/>
              <a:ext cx="859195" cy="904078"/>
            </a:xfrm>
            <a:prstGeom prst="ellipse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949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2BA26F4A-B6CA-FAC5-5D7C-CD71A9DCDC4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4" t="6670" b="27114"/>
          <a:stretch/>
        </p:blipFill>
        <p:spPr>
          <a:xfrm>
            <a:off x="5514975" y="1323975"/>
            <a:ext cx="4210050" cy="4210050"/>
          </a:xfr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F451DE6-577D-50DB-FFDA-168952752F24}"/>
              </a:ext>
            </a:extLst>
          </p:cNvPr>
          <p:cNvSpPr txBox="1"/>
          <p:nvPr/>
        </p:nvSpPr>
        <p:spPr>
          <a:xfrm>
            <a:off x="444780" y="348705"/>
            <a:ext cx="56364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>
                <a:solidFill>
                  <a:srgbClr val="00CF00"/>
                </a:solidFill>
              </a:rPr>
              <a:t>Portaria do Desempenho </a:t>
            </a:r>
            <a:r>
              <a:rPr lang="pt-BR" sz="3200" b="1" dirty="0" err="1">
                <a:solidFill>
                  <a:srgbClr val="00CF00"/>
                </a:solidFill>
              </a:rPr>
              <a:t>eSB</a:t>
            </a:r>
            <a:endParaRPr lang="pt-BR" sz="3200" b="1" dirty="0">
              <a:solidFill>
                <a:srgbClr val="00CF00"/>
              </a:solidFill>
            </a:endParaRP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F9BC0DE-684C-1EA8-E259-F14D1A1A0651}"/>
              </a:ext>
            </a:extLst>
          </p:cNvPr>
          <p:cNvSpPr txBox="1"/>
          <p:nvPr/>
        </p:nvSpPr>
        <p:spPr>
          <a:xfrm>
            <a:off x="444780" y="908596"/>
            <a:ext cx="578716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dirty="0">
                <a:latin typeface="+mj-lt"/>
              </a:rPr>
              <a:t>GM/MS nº960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32484A8-6BCD-DBF1-6EA0-C5CB10B24172}"/>
              </a:ext>
            </a:extLst>
          </p:cNvPr>
          <p:cNvSpPr txBox="1"/>
          <p:nvPr/>
        </p:nvSpPr>
        <p:spPr>
          <a:xfrm>
            <a:off x="689238" y="2750850"/>
            <a:ext cx="461536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/>
              <a:t>De 17 de julho</a:t>
            </a:r>
          </a:p>
          <a:p>
            <a:pPr algn="ctr"/>
            <a:r>
              <a:rPr lang="pt-BR" sz="5400" dirty="0"/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3727045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D5BE43D-09F4-35D1-1F97-B96FD8438BFD}"/>
              </a:ext>
            </a:extLst>
          </p:cNvPr>
          <p:cNvSpPr txBox="1"/>
          <p:nvPr/>
        </p:nvSpPr>
        <p:spPr>
          <a:xfrm>
            <a:off x="285751" y="114300"/>
            <a:ext cx="11696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rgbClr val="00CF00"/>
                </a:solidFill>
                <a:latin typeface="+mj-lt"/>
              </a:rPr>
              <a:t>Indicadores Estratégicos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ADBD9BF-C1E2-542F-AAAD-817DE90A9DE2}"/>
              </a:ext>
            </a:extLst>
          </p:cNvPr>
          <p:cNvSpPr txBox="1"/>
          <p:nvPr/>
        </p:nvSpPr>
        <p:spPr>
          <a:xfrm>
            <a:off x="247650" y="786947"/>
            <a:ext cx="11696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b="1" dirty="0">
                <a:solidFill>
                  <a:srgbClr val="173DFF"/>
                </a:solidFill>
              </a:rPr>
              <a:t>1. Cobertura de primeira consulta odontológica programada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CD28B20-4BAA-7853-3652-ECEF12BFC777}"/>
              </a:ext>
            </a:extLst>
          </p:cNvPr>
          <p:cNvSpPr txBox="1"/>
          <p:nvPr/>
        </p:nvSpPr>
        <p:spPr>
          <a:xfrm>
            <a:off x="247650" y="1302170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000000"/>
                </a:solidFill>
              </a:rPr>
              <a:t>2. Razão entre tratamentos concluídos e primeiras consultas odontológicas programadas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9446E39-BA50-9207-11FC-14D7E1FACC43}"/>
              </a:ext>
            </a:extLst>
          </p:cNvPr>
          <p:cNvSpPr txBox="1"/>
          <p:nvPr/>
        </p:nvSpPr>
        <p:spPr>
          <a:xfrm>
            <a:off x="247650" y="2186725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173DFF"/>
                </a:solidFill>
              </a:rPr>
              <a:t>3. Proporção de exodontias (extrações dentárias) em relação ao total de procedimentos preventivos e curativos realizados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C10A1197-EB6E-03F5-0F41-CD41E81EFC98}"/>
              </a:ext>
            </a:extLst>
          </p:cNvPr>
          <p:cNvSpPr txBox="1"/>
          <p:nvPr/>
        </p:nvSpPr>
        <p:spPr>
          <a:xfrm>
            <a:off x="247650" y="3071280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000000"/>
                </a:solidFill>
              </a:rPr>
              <a:t>4. Proporção de gestantes que receberam atendimento odontológico na Atenção Primária à Saúde (APS) em relação ao total de gestantes 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F63445F-DDD2-77AB-C20B-C637840190EE}"/>
              </a:ext>
            </a:extLst>
          </p:cNvPr>
          <p:cNvSpPr txBox="1"/>
          <p:nvPr/>
        </p:nvSpPr>
        <p:spPr>
          <a:xfrm>
            <a:off x="247650" y="3955835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173DFF"/>
                </a:solidFill>
              </a:rPr>
              <a:t>5. Proporção de pessoas que participaram de uma ação coletiva de escovação dental supervisionada em relação ao total de pessoas cadastradas na </a:t>
            </a:r>
            <a:r>
              <a:rPr lang="pt-BR" sz="2400" b="1" dirty="0" err="1">
                <a:solidFill>
                  <a:srgbClr val="173DFF"/>
                </a:solidFill>
              </a:rPr>
              <a:t>eSB</a:t>
            </a:r>
            <a:endParaRPr lang="pt-BR" sz="2400" b="1" dirty="0">
              <a:solidFill>
                <a:srgbClr val="173DFF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3F4C27A-FA80-E1C8-C621-2B897FB14DAF}"/>
              </a:ext>
            </a:extLst>
          </p:cNvPr>
          <p:cNvSpPr txBox="1"/>
          <p:nvPr/>
        </p:nvSpPr>
        <p:spPr>
          <a:xfrm>
            <a:off x="247650" y="4840390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000000"/>
                </a:solidFill>
              </a:rPr>
              <a:t>6. Proporção de crianças beneficiárias do Bolsa Família que receberam atendimento odontológico na APS em relação ao total de crianças beneficiárias do Bolsa Família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AF39413D-8F8E-F183-9F0F-17FD875A3435}"/>
              </a:ext>
            </a:extLst>
          </p:cNvPr>
          <p:cNvSpPr txBox="1"/>
          <p:nvPr/>
        </p:nvSpPr>
        <p:spPr>
          <a:xfrm>
            <a:off x="247650" y="5724948"/>
            <a:ext cx="116967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b="1" dirty="0">
                <a:solidFill>
                  <a:srgbClr val="173DFF"/>
                </a:solidFill>
              </a:rPr>
              <a:t>7. Proporção de atendimentos individuais realizados pela </a:t>
            </a:r>
            <a:r>
              <a:rPr lang="pt-BR" sz="2400" b="1" dirty="0" err="1">
                <a:solidFill>
                  <a:srgbClr val="173DFF"/>
                </a:solidFill>
              </a:rPr>
              <a:t>eSB</a:t>
            </a:r>
            <a:r>
              <a:rPr lang="pt-BR" sz="2400" b="1" dirty="0">
                <a:solidFill>
                  <a:srgbClr val="173DFF"/>
                </a:solidFill>
              </a:rPr>
              <a:t> em relação ao total de atendimentos odontológicos</a:t>
            </a:r>
          </a:p>
        </p:txBody>
      </p:sp>
    </p:spTree>
    <p:extLst>
      <p:ext uri="{BB962C8B-B14F-4D97-AF65-F5344CB8AC3E}">
        <p14:creationId xmlns:p14="http://schemas.microsoft.com/office/powerpoint/2010/main" val="2998731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2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3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8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4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5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0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6" dur="1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7" dur="1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2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3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  <p:bldP spid="14" grpId="0"/>
          <p:bldP spid="15" grpId="0"/>
          <p:bldP spid="16" grpId="0"/>
          <p:bldP spid="17" grpId="0"/>
          <p:bldP spid="18" grpId="0"/>
          <p:bldP spid="1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" fill="hold">
                          <p:stCondLst>
                            <p:cond delay="indefinite"/>
                          </p:stCondLst>
                          <p:childTnLst>
                            <p:par>
                              <p:cTn id="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8" fill="hold">
                          <p:stCondLst>
                            <p:cond delay="indefinite"/>
                          </p:stCondLst>
                          <p:childTnLst>
                            <p:par>
                              <p:cTn id="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4" fill="hold">
                          <p:stCondLst>
                            <p:cond delay="indefinite"/>
                          </p:stCondLst>
                          <p:childTnLst>
                            <p:par>
                              <p:cTn id="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0" fill="hold">
                          <p:stCondLst>
                            <p:cond delay="indefinite"/>
                          </p:stCondLst>
                          <p:childTnLst>
                            <p:par>
                              <p:cTn id="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6" fill="hold">
                          <p:stCondLst>
                            <p:cond delay="indefinite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2" fill="hold">
                          <p:stCondLst>
                            <p:cond delay="indefinite"/>
                          </p:stCondLst>
                          <p:childTnLst>
                            <p:par>
                              <p:cTn id="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2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12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  <p:bldP spid="14" grpId="0"/>
          <p:bldP spid="15" grpId="0"/>
          <p:bldP spid="16" grpId="0"/>
          <p:bldP spid="17" grpId="0"/>
          <p:bldP spid="18" grpId="0"/>
          <p:bldP spid="19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C3EC5ABA-747B-370D-54C0-E307F596551A}"/>
              </a:ext>
            </a:extLst>
          </p:cNvPr>
          <p:cNvSpPr txBox="1"/>
          <p:nvPr/>
        </p:nvSpPr>
        <p:spPr>
          <a:xfrm>
            <a:off x="5103743" y="267405"/>
            <a:ext cx="648446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b="1" dirty="0">
                <a:solidFill>
                  <a:srgbClr val="173DFF"/>
                </a:solidFill>
                <a:latin typeface="+mj-lt"/>
              </a:rPr>
              <a:t>Indicadores Estratégicos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2A8D7CC0-45BE-DDCA-1A6D-FCD1F191D93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1" r="17411"/>
          <a:stretch>
            <a:fillRect/>
          </a:stretch>
        </p:blipFill>
        <p:spPr/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90B053BA-B8C8-79E9-A2A9-999801967333}"/>
              </a:ext>
            </a:extLst>
          </p:cNvPr>
          <p:cNvSpPr txBox="1"/>
          <p:nvPr/>
        </p:nvSpPr>
        <p:spPr>
          <a:xfrm>
            <a:off x="5103743" y="1295620"/>
            <a:ext cx="96616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>
                <a:solidFill>
                  <a:srgbClr val="000000"/>
                </a:solidFill>
              </a:rPr>
              <a:t>Cobertura de primeira consulta odontológica programada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5A64BEE0-5346-C246-DCBC-A790CBB37D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315" b="99186" l="10000" r="90000">
                        <a14:foregroundMark x1="62571" y1="49078" x2="56429" y2="75997"/>
                        <a14:foregroundMark x1="56429" y1="75997" x2="56429" y2="85426"/>
                        <a14:foregroundMark x1="56429" y1="85426" x2="61514" y2="92670"/>
                        <a14:foregroundMark x1="61514" y1="92670" x2="68029" y2="97514"/>
                        <a14:foregroundMark x1="68029" y1="97514" x2="74857" y2="98071"/>
                        <a14:foregroundMark x1="74857" y1="98071" x2="81057" y2="94642"/>
                        <a14:foregroundMark x1="81057" y1="94642" x2="81800" y2="87613"/>
                        <a14:foregroundMark x1="81800" y1="87613" x2="74714" y2="58251"/>
                        <a14:foregroundMark x1="74714" y1="58251" x2="67886" y2="41663"/>
                        <a14:foregroundMark x1="56514" y1="9173" x2="61829" y2="8358"/>
                        <a14:foregroundMark x1="61829" y1="8358" x2="63857" y2="8873"/>
                        <a14:foregroundMark x1="54314" y1="84869" x2="51743" y2="78868"/>
                        <a14:foregroundMark x1="51743" y1="78868" x2="53143" y2="59709"/>
                        <a14:foregroundMark x1="53143" y1="59709" x2="55000" y2="50493"/>
                        <a14:foregroundMark x1="55000" y1="50493" x2="57257" y2="46892"/>
                        <a14:foregroundMark x1="58514" y1="96142" x2="80229" y2="99186"/>
                        <a14:foregroundMark x1="80229" y1="99186" x2="72429" y2="94213"/>
                        <a14:foregroundMark x1="72429" y1="94213" x2="61314" y2="94171"/>
                        <a14:foregroundMark x1="61314" y1="94171" x2="51714" y2="81440"/>
                        <a14:foregroundMark x1="51714" y1="81440" x2="50886" y2="59794"/>
                        <a14:foregroundMark x1="50886" y1="59794" x2="53943" y2="46892"/>
                        <a14:foregroundMark x1="82571" y1="43035" x2="86600" y2="55122"/>
                        <a14:foregroundMark x1="50457" y1="51264" x2="48629" y2="60480"/>
                        <a14:foregroundMark x1="48629" y1="60480" x2="48629" y2="68067"/>
                        <a14:foregroundMark x1="48629" y1="68067" x2="50771" y2="85426"/>
                        <a14:foregroundMark x1="50771" y1="85426" x2="55971" y2="85684"/>
                        <a14:foregroundMark x1="54857" y1="87355" x2="49829" y2="88170"/>
                        <a14:foregroundMark x1="49829" y1="88170" x2="48057" y2="79897"/>
                        <a14:foregroundMark x1="48057" y1="79897" x2="49543" y2="72053"/>
                        <a14:foregroundMark x1="49543" y1="72053" x2="49543" y2="71925"/>
                        <a14:foregroundMark x1="55400" y1="89284" x2="50371" y2="91213"/>
                        <a14:foregroundMark x1="50371" y1="91213" x2="53771" y2="914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052" r="9181"/>
          <a:stretch/>
        </p:blipFill>
        <p:spPr>
          <a:xfrm>
            <a:off x="5848351" y="1439516"/>
            <a:ext cx="3562350" cy="5304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771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</p:bldLst>
      </p:timing>
    </mc:Fallback>
  </mc:AlternateContent>
</p:sld>
</file>

<file path=ppt/theme/theme1.xml><?xml version="1.0" encoding="utf-8"?>
<a:theme xmlns:a="http://schemas.openxmlformats.org/drawingml/2006/main" name="Tema do Office">
  <a:themeElements>
    <a:clrScheme name="Brasil Sorridente">
      <a:dk1>
        <a:srgbClr val="173DFF"/>
      </a:dk1>
      <a:lt1>
        <a:srgbClr val="FFCF00"/>
      </a:lt1>
      <a:dk2>
        <a:srgbClr val="FF0000"/>
      </a:dk2>
      <a:lt2>
        <a:srgbClr val="00CF00"/>
      </a:lt2>
      <a:accent1>
        <a:srgbClr val="173DFF"/>
      </a:accent1>
      <a:accent2>
        <a:srgbClr val="FFCF00"/>
      </a:accent2>
      <a:accent3>
        <a:srgbClr val="FF0000"/>
      </a:accent3>
      <a:accent4>
        <a:srgbClr val="00CF00"/>
      </a:accent4>
      <a:accent5>
        <a:srgbClr val="48A1FA"/>
      </a:accent5>
      <a:accent6>
        <a:srgbClr val="FEE599"/>
      </a:accent6>
      <a:hlink>
        <a:srgbClr val="173DFF"/>
      </a:hlink>
      <a:folHlink>
        <a:srgbClr val="FF0000"/>
      </a:folHlink>
    </a:clrScheme>
    <a:fontScheme name="Personalizada 1">
      <a:majorFont>
        <a:latin typeface="Eras Bold ITC"/>
        <a:ea typeface=""/>
        <a:cs typeface=""/>
      </a:majorFont>
      <a:minorFont>
        <a:latin typeface="Eras Light IT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160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Arial</vt:lpstr>
      <vt:lpstr>Eras Bold ITC</vt:lpstr>
      <vt:lpstr>Eras Light ITC</vt:lpstr>
      <vt:lpstr>Rawline Black</vt:lpstr>
      <vt:lpstr>Rawline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6</cp:revision>
  <dcterms:created xsi:type="dcterms:W3CDTF">2023-10-08T21:11:43Z</dcterms:created>
  <dcterms:modified xsi:type="dcterms:W3CDTF">2023-10-10T16:44:21Z</dcterms:modified>
</cp:coreProperties>
</file>

<file path=docProps/thumbnail.jpeg>
</file>